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3" r:id="rId4"/>
    <p:sldId id="284" r:id="rId5"/>
    <p:sldId id="293" r:id="rId6"/>
    <p:sldId id="294" r:id="rId7"/>
    <p:sldId id="285" r:id="rId8"/>
    <p:sldId id="291" r:id="rId9"/>
    <p:sldId id="286" r:id="rId10"/>
    <p:sldId id="287" r:id="rId11"/>
    <p:sldId id="288" r:id="rId12"/>
    <p:sldId id="292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565A5-9BEB-4481-9B3A-B99C323F0ACB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D0DB-88D7-4D1D-80D5-265661AA2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6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D0DB-88D7-4D1D-80D5-265661AA27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2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3D0DB-88D7-4D1D-80D5-265661AA27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4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189E-8934-4A65-9555-98DFB12D9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45BA6-3A61-4F0D-BC9A-8CD0DB681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58EA9-8D87-4B8C-9C38-5D589363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EDA44-C38C-424C-8FFC-E4EF446F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D7454-7CB9-4966-B904-0F0E6061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9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E6EC-0C3C-4C69-BD06-A98BB152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042B9-D338-4E32-A7A2-048D9ACA5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15969-CF59-4644-A687-887D98F5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1BF21-A570-4D1E-99B8-9A11307B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3B2F-A699-4AF1-A4FD-9F7B504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A97C2-4769-4A1B-A581-B64E30A06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52DDE-8A98-4671-8DA2-8BDEB5578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32072-12D4-4437-BC76-BD68CE44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9E25-5CA1-46D9-84B6-57EE5DBA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F093-FB14-48C2-9606-FC447EA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9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D189-BDE3-4C2A-A73C-79B206E7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AC5C-7233-4525-8247-47BE056D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382A9-95A8-46DD-883C-9426972E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BA9F-C02A-45B9-8396-F29FB07C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BD800-9E44-4549-B4F1-B974C079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3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0CF7-A5D4-420F-854D-7B5DA781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7B65E-4BBF-432A-A65C-A9420F1BE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87926-BCD7-43EA-A349-C60117A7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791C7-95FD-48DE-B299-05ECA33E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2FD22-D4C9-454C-BDFE-65CAD1F7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B0C1-7A8A-471A-8BE4-5B5162D9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4875-C575-4667-837E-3471285F5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55914-44C8-4C65-A5AC-FB4B22746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A38B2-C02A-44CB-B41A-A88B33D7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EF822-8AE5-47B6-8B71-EC45E2A4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6CEFE-3A50-4EDC-AB4B-B6813C19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1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A14E-A751-4B4E-947E-44E09D10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EB38A-ABE2-4F8D-B443-8917D0BB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A2034-2347-4DA9-91A3-E2625F894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B5ABA-4E5F-4884-9FEA-7DF91B8EE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AEA66-217F-463E-94B5-2E7ACD82D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51239-F5E1-4139-9AD3-8E657852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817FE-802B-442D-93F5-D11382CE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3B13E-2DAC-4B7E-8B1C-B73370FE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7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978A-0F6D-4900-98E3-B8B67B52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ACC55-FD37-4CC0-ADFA-8C38F418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ACA17-6D12-4DAF-B8EC-C828EBB5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81C1E-37A5-48DC-8BA5-D95F6556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DBB2B-8E7D-4F68-9490-FF7E32DE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A68F7-7B97-48C6-A863-466E1C99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7F840-183C-463A-8BE2-2A20F2F5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3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82D6-8C49-4085-AA5A-C5CDF62A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363A-50D8-4CCB-A2E4-1F2DE9DD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E249A-33D0-4F48-929B-6517E215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64AE9-CB2B-4BD5-85F4-77FAE022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43ABD-ABE6-449B-95A7-76B90A4E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0F767-AFF4-4348-A558-0DDFD30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D6C5-BF86-4530-B2E9-DB1A7C10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E08F6-7824-4B54-8863-2434B0B95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1BAB4-4225-4356-9C65-037F60351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23D78-AFE6-4410-88EA-1ABF03FD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FE856-6BCC-4CA8-A9FE-1435FFAE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0FAB-7F2F-41E0-ACEE-CCBF5658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2">
              <a:lumMod val="40000"/>
              <a:lumOff val="60000"/>
            </a:schemeClr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F022F-D94E-435D-8881-6F0E2104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99B76-ED91-4C01-B8C4-E55CCE8C7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184C-E216-41D0-B5E9-F7C1586C5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AF8B-63E7-414C-90EE-8CC505035565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FEDD-2C5E-4476-B775-C07CAA809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98968-2F79-4861-91F2-B3C9FCC2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CFD4-AEA1-4096-BFAB-0949735D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797" y="6006905"/>
            <a:ext cx="1404203" cy="9128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905"/>
            <a:ext cx="1069145" cy="851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357C0-29F6-45A5-AB8B-73ADD60BA990}"/>
              </a:ext>
            </a:extLst>
          </p:cNvPr>
          <p:cNvSpPr txBox="1"/>
          <p:nvPr/>
        </p:nvSpPr>
        <p:spPr>
          <a:xfrm>
            <a:off x="911439" y="2505670"/>
            <a:ext cx="1036912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sz="2400" b="1" dirty="0"/>
              <a:t>ТЕХНОЛОГИИ ЗА НАНАСЯНЕ НА ТВЪРДИ ПОКРИТИЯ ЧРЕЗ РАЗБАЛАНСИРАНО </a:t>
            </a:r>
          </a:p>
          <a:p>
            <a:pPr algn="ctr"/>
            <a:r>
              <a:rPr lang="bg-BG" sz="2400" b="1" dirty="0"/>
              <a:t>МАГНЕТРОННО РАЗПРАШВАНЕ В ЗАТВОРЕНО МАГНИТНО ПОЛЕ</a:t>
            </a:r>
          </a:p>
          <a:p>
            <a:pPr algn="ctr"/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73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211669"/>
            <a:ext cx="1404203" cy="7080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669"/>
            <a:ext cx="1069145" cy="646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62588D-FEEA-4D42-A494-E80DADA69187}"/>
              </a:ext>
            </a:extLst>
          </p:cNvPr>
          <p:cNvSpPr txBox="1"/>
          <p:nvPr/>
        </p:nvSpPr>
        <p:spPr>
          <a:xfrm>
            <a:off x="2167988" y="1581126"/>
            <a:ext cx="8128000" cy="738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 ТРИКОМПОНЕНТНИ ПОКРИТИЯ </a:t>
            </a:r>
          </a:p>
          <a:p>
            <a:pPr algn="ctr"/>
            <a:endParaRPr lang="bg-BG" b="1" dirty="0"/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6147FE7A-22A7-4A90-AF87-CF6C256E2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995"/>
              </p:ext>
            </p:extLst>
          </p:nvPr>
        </p:nvGraphicFramePr>
        <p:xfrm>
          <a:off x="2167988" y="2370139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162475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24748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475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Покритие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TiN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TiAlN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Cr/</a:t>
                      </a:r>
                      <a:r>
                        <a:rPr lang="en-GB" dirty="0" err="1"/>
                        <a:t>CrN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CrAlN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0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Брой таргети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Ti</a:t>
                      </a:r>
                      <a:r>
                        <a:rPr lang="en-GB" dirty="0"/>
                        <a:t> - 2,  Al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 - 1,  Al - 1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9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Работен ток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Ti</a:t>
                      </a:r>
                      <a:r>
                        <a:rPr lang="en-GB" dirty="0"/>
                        <a:t> - 8A , Al - 4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 - 6 A , Al - 3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92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Поток </a:t>
                      </a:r>
                      <a:r>
                        <a:rPr lang="en-GB" dirty="0" err="1"/>
                        <a:t>Ar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 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  </a:t>
                      </a:r>
                      <a:r>
                        <a:rPr lang="en-GB" dirty="0" err="1"/>
                        <a:t>sccm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0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Поток </a:t>
                      </a:r>
                      <a:r>
                        <a:rPr lang="en-GB" dirty="0"/>
                        <a:t>N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15 -17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12 - 15 </a:t>
                      </a:r>
                      <a:r>
                        <a:rPr lang="en-GB" dirty="0" err="1"/>
                        <a:t>sccm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8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Налягане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1.5 10 </a:t>
                      </a:r>
                      <a:r>
                        <a:rPr lang="en-GB" baseline="30000" dirty="0"/>
                        <a:t>-3</a:t>
                      </a:r>
                      <a:r>
                        <a:rPr lang="en-GB" dirty="0"/>
                        <a:t> Torr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1.2 – 1.6 </a:t>
                      </a:r>
                      <a:r>
                        <a:rPr lang="en-GB" dirty="0"/>
                        <a:t>10</a:t>
                      </a:r>
                      <a:r>
                        <a:rPr lang="en-GB" baseline="30000" dirty="0"/>
                        <a:t>-3</a:t>
                      </a:r>
                      <a:r>
                        <a:rPr lang="en-GB" dirty="0"/>
                        <a:t> Torr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88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Температура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130-160</a:t>
                      </a:r>
                      <a:r>
                        <a:rPr lang="en-GB" dirty="0"/>
                        <a:t> </a:t>
                      </a:r>
                      <a:r>
                        <a:rPr lang="en-GB" baseline="30000" dirty="0" err="1"/>
                        <a:t>o</a:t>
                      </a:r>
                      <a:r>
                        <a:rPr lang="en-GB" dirty="0" err="1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85-125 </a:t>
                      </a:r>
                      <a:r>
                        <a:rPr lang="en-GB" baseline="30000" dirty="0" err="1"/>
                        <a:t>o</a:t>
                      </a:r>
                      <a:r>
                        <a:rPr lang="en-GB" dirty="0" err="1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9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Твърдост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21-24 </a:t>
                      </a:r>
                      <a:r>
                        <a:rPr lang="en-GB" dirty="0" err="1"/>
                        <a:t>GPa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14 – 20 </a:t>
                      </a:r>
                      <a:r>
                        <a:rPr lang="en-GB" dirty="0" err="1"/>
                        <a:t>GPa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5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86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147582"/>
            <a:ext cx="1404203" cy="7721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7" y="6147582"/>
            <a:ext cx="1069145" cy="728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53784-40B8-4FE0-9E06-D6C2C2359E6E}"/>
              </a:ext>
            </a:extLst>
          </p:cNvPr>
          <p:cNvSpPr txBox="1"/>
          <p:nvPr/>
        </p:nvSpPr>
        <p:spPr>
          <a:xfrm>
            <a:off x="502505" y="1847189"/>
            <a:ext cx="7417606" cy="3785652"/>
          </a:xfrm>
          <a:prstGeom prst="rect">
            <a:avLst/>
          </a:prstGeom>
          <a:gradFill flip="none" rotWithShape="1">
            <a:gsLst>
              <a:gs pos="8848">
                <a:srgbClr val="EDF1F9"/>
              </a:gs>
              <a:gs pos="43362">
                <a:srgbClr val="CAD7EE"/>
              </a:gs>
              <a:gs pos="30095">
                <a:srgbClr val="D8E1F2"/>
              </a:gs>
              <a:gs pos="51356">
                <a:srgbClr val="C2D1EB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основата на разработените покрития от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CrN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AlN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разработва многослойно покритие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CrN-AlN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bg-B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Целта на разработката: </a:t>
            </a:r>
          </a:p>
          <a:p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Покритие с по-добри механични свойства, термична и оксидационна устойчивост от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двуслойните и трислойните многокомпонентни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покрития. 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</a:t>
            </a: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режещи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инструменти, матрици, поансони и други инструменти.  </a:t>
            </a:r>
            <a:r>
              <a:rPr lang="bg-BG" sz="2400" dirty="0"/>
              <a:t>  </a:t>
            </a:r>
            <a:r>
              <a:rPr lang="en-GB" sz="2400" dirty="0"/>
              <a:t> </a:t>
            </a:r>
            <a:endParaRPr lang="bg-BG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2C3B0-59CC-4FCB-9453-278A9B70B26E}"/>
              </a:ext>
            </a:extLst>
          </p:cNvPr>
          <p:cNvSpPr txBox="1"/>
          <p:nvPr/>
        </p:nvSpPr>
        <p:spPr>
          <a:xfrm>
            <a:off x="1037078" y="1228742"/>
            <a:ext cx="9820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b="1" dirty="0"/>
              <a:t>МНОГОСЛОЙНО ПОКРИТИЕ – </a:t>
            </a:r>
            <a:r>
              <a:rPr lang="en-GB" sz="2400" b="1" dirty="0"/>
              <a:t>Cr/</a:t>
            </a:r>
            <a:r>
              <a:rPr lang="en-GB" sz="2400" b="1" dirty="0" err="1"/>
              <a:t>CrN</a:t>
            </a:r>
            <a:r>
              <a:rPr lang="en-GB" sz="2400" b="1" dirty="0"/>
              <a:t>-</a:t>
            </a:r>
            <a:r>
              <a:rPr lang="en-GB" sz="2400" b="1" dirty="0" err="1"/>
              <a:t>AlN</a:t>
            </a:r>
            <a:r>
              <a:rPr lang="en-GB" sz="2400" b="1" dirty="0"/>
              <a:t>-ml</a:t>
            </a:r>
            <a:r>
              <a:rPr lang="bg-BG" sz="2400" b="1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F58D2-294F-46C8-A9A2-C79B51944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43" y="1836157"/>
            <a:ext cx="2733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8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147582"/>
            <a:ext cx="1404203" cy="7721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7" y="6147582"/>
            <a:ext cx="1069145" cy="728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4A9AEBA-32F7-4EFA-8860-E020E8494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83366"/>
              </p:ext>
            </p:extLst>
          </p:nvPr>
        </p:nvGraphicFramePr>
        <p:xfrm>
          <a:off x="1437028" y="1422866"/>
          <a:ext cx="9718652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125">
                  <a:extLst>
                    <a:ext uri="{9D8B030D-6E8A-4147-A177-3AD203B41FA5}">
                      <a16:colId xmlns:a16="http://schemas.microsoft.com/office/drawing/2014/main" val="1434647312"/>
                    </a:ext>
                  </a:extLst>
                </a:gridCol>
                <a:gridCol w="5996527">
                  <a:extLst>
                    <a:ext uri="{9D8B030D-6E8A-4147-A177-3AD203B41FA5}">
                      <a16:colId xmlns:a16="http://schemas.microsoft.com/office/drawing/2014/main" val="978951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/>
                        <a:t>ПАРАМЕТРИ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Cr/</a:t>
                      </a:r>
                      <a:r>
                        <a:rPr lang="en-GB" dirty="0" err="1"/>
                        <a:t>CrN</a:t>
                      </a:r>
                      <a:r>
                        <a:rPr lang="en-GB" dirty="0"/>
                        <a:t>-</a:t>
                      </a:r>
                      <a:r>
                        <a:rPr lang="en-GB" dirty="0" err="1"/>
                        <a:t>AlN</a:t>
                      </a:r>
                      <a:r>
                        <a:rPr lang="en-GB" dirty="0"/>
                        <a:t>-ml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8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Подслоеве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Четири билеъра с редуващи се </a:t>
                      </a:r>
                      <a:r>
                        <a:rPr lang="en-GB" dirty="0" err="1"/>
                        <a:t>CrN</a:t>
                      </a:r>
                      <a:r>
                        <a:rPr lang="en-GB" dirty="0"/>
                        <a:t> </a:t>
                      </a:r>
                      <a:r>
                        <a:rPr lang="bg-BG" dirty="0"/>
                        <a:t>и </a:t>
                      </a:r>
                      <a:r>
                        <a:rPr lang="en-GB" dirty="0" err="1"/>
                        <a:t>AlN</a:t>
                      </a:r>
                      <a:r>
                        <a:rPr lang="en-GB" dirty="0"/>
                        <a:t>  </a:t>
                      </a:r>
                      <a:r>
                        <a:rPr lang="bg-BG" dirty="0"/>
                        <a:t>подслоя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Адхезионен слой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Cr/</a:t>
                      </a:r>
                      <a:r>
                        <a:rPr lang="en-GB" dirty="0" err="1"/>
                        <a:t>CrN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6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Таргети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 </a:t>
                      </a:r>
                      <a:r>
                        <a:rPr lang="en-GB" dirty="0"/>
                        <a:t>Cr - 6A       1 Al – 4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2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Поток А</a:t>
                      </a:r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25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7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Поток </a:t>
                      </a:r>
                      <a:r>
                        <a:rPr lang="en-GB" dirty="0"/>
                        <a:t>N</a:t>
                      </a:r>
                      <a:r>
                        <a:rPr lang="en-GB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 – 9 </a:t>
                      </a:r>
                      <a:r>
                        <a:rPr lang="en-GB" dirty="0" err="1"/>
                        <a:t>sccm</a:t>
                      </a:r>
                      <a:r>
                        <a:rPr lang="en-GB" dirty="0"/>
                        <a:t>,  Al – 4.8 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99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Температура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130 – 200 </a:t>
                      </a:r>
                      <a:r>
                        <a:rPr lang="en-GB" baseline="30000" dirty="0" err="1"/>
                        <a:t>o</a:t>
                      </a:r>
                      <a:r>
                        <a:rPr lang="en-GB" dirty="0" err="1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73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Време на нанасяне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 </a:t>
                      </a:r>
                      <a:r>
                        <a:rPr lang="en-GB" dirty="0"/>
                        <a:t>CrN-32 min,   AlN-74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5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Дебелина на покритието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1.9 -2.1 микрона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65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Нанотвърдост </a:t>
                      </a:r>
                      <a:endParaRPr lang="en-GB" dirty="0"/>
                    </a:p>
                    <a:p>
                      <a:r>
                        <a:rPr lang="bg-BG" dirty="0"/>
                        <a:t>Адхезия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</a:t>
                      </a:r>
                      <a:r>
                        <a:rPr lang="en-GB" dirty="0"/>
                        <a:t>9</a:t>
                      </a:r>
                      <a:r>
                        <a:rPr lang="bg-BG" dirty="0"/>
                        <a:t>-20 </a:t>
                      </a:r>
                      <a:r>
                        <a:rPr lang="en-GB" dirty="0" err="1"/>
                        <a:t>GPa</a:t>
                      </a:r>
                      <a:endParaRPr lang="bg-BG" dirty="0"/>
                    </a:p>
                    <a:p>
                      <a:r>
                        <a:rPr lang="bg-BG" dirty="0"/>
                        <a:t>Много добра адхезия </a:t>
                      </a:r>
                    </a:p>
                    <a:p>
                      <a:r>
                        <a:rPr lang="bg-BG" dirty="0"/>
                        <a:t>Коефициент на триене срещу диамантен индентор</a:t>
                      </a:r>
                    </a:p>
                    <a:p>
                      <a:r>
                        <a:rPr lang="en-GB" dirty="0"/>
                        <a:t> </a:t>
                      </a:r>
                      <a:r>
                        <a:rPr lang="bg-BG" dirty="0"/>
                        <a:t>0.08</a:t>
                      </a:r>
                      <a:r>
                        <a:rPr lang="en-GB" dirty="0"/>
                        <a:t>1</a:t>
                      </a:r>
                      <a:r>
                        <a:rPr lang="bg-BG" dirty="0"/>
                        <a:t>-</a:t>
                      </a:r>
                      <a:r>
                        <a:rPr lang="en-GB" dirty="0"/>
                        <a:t>0.091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55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119446"/>
            <a:ext cx="1404203" cy="8002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6"/>
            <a:ext cx="1069145" cy="738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46F7C-C703-4348-8097-F0173C931859}"/>
              </a:ext>
            </a:extLst>
          </p:cNvPr>
          <p:cNvSpPr txBox="1"/>
          <p:nvPr/>
        </p:nvSpPr>
        <p:spPr>
          <a:xfrm>
            <a:off x="605245" y="1919462"/>
            <a:ext cx="10884653" cy="2862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Задачи за оптимизация на многослойното покритие  – </a:t>
            </a:r>
            <a:r>
              <a:rPr lang="en-GB" sz="2400" b="1" dirty="0"/>
              <a:t>Cr/</a:t>
            </a:r>
            <a:r>
              <a:rPr lang="en-GB" sz="2400" b="1" dirty="0" err="1"/>
              <a:t>CrN</a:t>
            </a:r>
            <a:r>
              <a:rPr lang="en-GB" sz="2400" b="1" dirty="0"/>
              <a:t>-</a:t>
            </a:r>
            <a:r>
              <a:rPr lang="en-GB" sz="2400" b="1" dirty="0" err="1"/>
              <a:t>AlN</a:t>
            </a:r>
            <a:r>
              <a:rPr lang="en-GB" sz="2400" b="1" dirty="0"/>
              <a:t>-ml</a:t>
            </a:r>
            <a:r>
              <a:rPr lang="bg-BG" sz="2400" b="1" dirty="0"/>
              <a:t>. </a:t>
            </a:r>
            <a:endParaRPr lang="en-GB" sz="2400" b="1" dirty="0"/>
          </a:p>
          <a:p>
            <a:pPr algn="ctr"/>
            <a:endParaRPr lang="en-GB" b="1" dirty="0"/>
          </a:p>
          <a:p>
            <a:pPr marL="285750" indent="-285750" algn="just">
              <a:buFontTx/>
              <a:buChar char="-"/>
            </a:pPr>
            <a:r>
              <a:rPr lang="bg-BG" sz="2400" dirty="0"/>
              <a:t>Оптимизиране на технологиите за нанасяне  на подслоеве от  </a:t>
            </a:r>
            <a:r>
              <a:rPr lang="en-GB" sz="2400" dirty="0" err="1"/>
              <a:t>CrN</a:t>
            </a:r>
            <a:r>
              <a:rPr lang="en-GB" sz="2400" dirty="0"/>
              <a:t> </a:t>
            </a:r>
            <a:r>
              <a:rPr lang="bg-BG" sz="2400" dirty="0"/>
              <a:t>и</a:t>
            </a:r>
            <a:r>
              <a:rPr lang="en-GB" sz="2400" dirty="0"/>
              <a:t> </a:t>
            </a:r>
            <a:r>
              <a:rPr lang="en-GB" sz="2400" dirty="0" err="1"/>
              <a:t>AlN</a:t>
            </a:r>
            <a:r>
              <a:rPr lang="bg-BG" sz="2400" dirty="0"/>
              <a:t> относно работни</a:t>
            </a:r>
            <a:r>
              <a:rPr lang="en-GB" sz="2400" dirty="0"/>
              <a:t> </a:t>
            </a:r>
            <a:r>
              <a:rPr lang="bg-BG" sz="2400" dirty="0"/>
              <a:t>токове,</a:t>
            </a:r>
            <a:r>
              <a:rPr lang="en-GB" sz="2400" dirty="0"/>
              <a:t> </a:t>
            </a:r>
            <a:r>
              <a:rPr lang="bg-BG" sz="2400" dirty="0"/>
              <a:t>газове и налягане</a:t>
            </a:r>
            <a:r>
              <a:rPr lang="en-GB" sz="2400" dirty="0"/>
              <a:t>;</a:t>
            </a:r>
            <a:endParaRPr lang="bg-BG" sz="2400" dirty="0"/>
          </a:p>
          <a:p>
            <a:pPr algn="just"/>
            <a:endParaRPr lang="bg-BG" sz="2400" dirty="0"/>
          </a:p>
          <a:p>
            <a:pPr marL="285750" indent="-285750" algn="just">
              <a:buFontTx/>
              <a:buChar char="-"/>
            </a:pPr>
            <a:r>
              <a:rPr lang="bg-BG" sz="2400" dirty="0"/>
              <a:t>Изследване на свойствата на многослойното покритие в зависимост от броя на билеърите и</a:t>
            </a:r>
            <a:r>
              <a:rPr lang="en-GB" sz="2400" dirty="0"/>
              <a:t> </a:t>
            </a:r>
            <a:r>
              <a:rPr lang="bg-BG" sz="2400" dirty="0"/>
              <a:t>дебелината на подслоевете.</a:t>
            </a:r>
            <a:endParaRPr lang="en-GB" sz="2400" dirty="0"/>
          </a:p>
          <a:p>
            <a:pPr marL="285750" indent="-285750">
              <a:buFontTx/>
              <a:buChar char="-"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82573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231988"/>
            <a:ext cx="1404203" cy="6877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1988"/>
            <a:ext cx="1069145" cy="626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C6DE2-CEF5-4AC0-BB9D-268E52BB2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784" y="2999194"/>
            <a:ext cx="6090432" cy="8596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reflection stA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973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797" y="6009592"/>
            <a:ext cx="1404203" cy="9101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592"/>
            <a:ext cx="1069145" cy="848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CA1B8-6DEA-4168-A7EE-EE308EEBC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4" y="1664675"/>
            <a:ext cx="2967648" cy="2840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66C65D-6155-4644-BCDA-2F92D08D63B4}"/>
              </a:ext>
            </a:extLst>
          </p:cNvPr>
          <p:cNvSpPr txBox="1"/>
          <p:nvPr/>
        </p:nvSpPr>
        <p:spPr>
          <a:xfrm>
            <a:off x="120362" y="4734908"/>
            <a:ext cx="3189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Grove (1852) </a:t>
            </a:r>
            <a:r>
              <a:rPr lang="bg-BG" sz="2400" b="1" dirty="0"/>
              <a:t>и</a:t>
            </a:r>
            <a:endParaRPr lang="en-GB" sz="2400" b="1" dirty="0"/>
          </a:p>
          <a:p>
            <a:pPr algn="just"/>
            <a:r>
              <a:rPr lang="en-GB" sz="2400" b="1" dirty="0" err="1"/>
              <a:t>Pllucker</a:t>
            </a:r>
            <a:r>
              <a:rPr lang="en-GB" sz="2400" b="1" dirty="0"/>
              <a:t> (1858) </a:t>
            </a:r>
            <a:endParaRPr lang="bg-BG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0653C-AD42-4497-A805-3AA105325765}"/>
              </a:ext>
            </a:extLst>
          </p:cNvPr>
          <p:cNvSpPr txBox="1"/>
          <p:nvPr/>
        </p:nvSpPr>
        <p:spPr>
          <a:xfrm>
            <a:off x="631176" y="1088147"/>
            <a:ext cx="216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/>
              <a:t>РАЗПРАШВАНЕ</a:t>
            </a:r>
            <a:endParaRPr lang="en-GB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473144-9625-4919-8846-1535B5382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53" y="1678435"/>
            <a:ext cx="4325256" cy="28405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84D35C-7275-478C-A7BB-C9E9178B4799}"/>
              </a:ext>
            </a:extLst>
          </p:cNvPr>
          <p:cNvSpPr txBox="1"/>
          <p:nvPr/>
        </p:nvSpPr>
        <p:spPr>
          <a:xfrm>
            <a:off x="3434037" y="1060349"/>
            <a:ext cx="428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/>
              <a:t>МАГНЕТРОННО РАЗПРАШВАНЕ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2EBC65-70F5-49BF-AFA3-9637B747C7EB}"/>
              </a:ext>
            </a:extLst>
          </p:cNvPr>
          <p:cNvSpPr txBox="1"/>
          <p:nvPr/>
        </p:nvSpPr>
        <p:spPr>
          <a:xfrm>
            <a:off x="3291451" y="4734908"/>
            <a:ext cx="4325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/>
              <a:t>Чрез по-висока степен на йонизация  се получават компактни и еднородни слоеве с висока чистота.</a:t>
            </a:r>
            <a:endParaRPr lang="en-GB" sz="2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914D20-8E53-4139-B0F8-1E5720156A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70" y="2854075"/>
            <a:ext cx="3914986" cy="16107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1EA35F-FDD4-49B6-BEF9-8E926320898E}"/>
              </a:ext>
            </a:extLst>
          </p:cNvPr>
          <p:cNvSpPr txBox="1"/>
          <p:nvPr/>
        </p:nvSpPr>
        <p:spPr>
          <a:xfrm>
            <a:off x="7938577" y="1643937"/>
            <a:ext cx="4289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/>
              <a:t>РАЗБАЛАНСИРАНО </a:t>
            </a:r>
          </a:p>
          <a:p>
            <a:r>
              <a:rPr lang="bg-BG" sz="2400" b="1" dirty="0"/>
              <a:t>МАГНЕТРОННО РАЗПРАШВАНЕ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598A18-E305-4B3B-BC02-74DDE2FF75B3}"/>
              </a:ext>
            </a:extLst>
          </p:cNvPr>
          <p:cNvSpPr txBox="1"/>
          <p:nvPr/>
        </p:nvSpPr>
        <p:spPr>
          <a:xfrm>
            <a:off x="7938577" y="4762789"/>
            <a:ext cx="42787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effectLst/>
                <a:latin typeface="Kufam"/>
              </a:rPr>
              <a:t>Windows</a:t>
            </a:r>
            <a:r>
              <a:rPr lang="bg-BG" sz="2400" b="1" i="0" dirty="0">
                <a:effectLst/>
                <a:latin typeface="Kufam"/>
              </a:rPr>
              <a:t> </a:t>
            </a:r>
            <a:r>
              <a:rPr lang="bg-BG" sz="2400" b="1" dirty="0">
                <a:latin typeface="Kufam"/>
              </a:rPr>
              <a:t>и </a:t>
            </a:r>
            <a:r>
              <a:rPr lang="en-GB" sz="2400" b="1" i="0" dirty="0">
                <a:effectLst/>
                <a:latin typeface="Kufam"/>
              </a:rPr>
              <a:t> </a:t>
            </a:r>
            <a:r>
              <a:rPr lang="en-GB" sz="2400" b="1" i="0" dirty="0" err="1">
                <a:effectLst/>
                <a:latin typeface="Kufam"/>
              </a:rPr>
              <a:t>Savvides</a:t>
            </a:r>
            <a:r>
              <a:rPr lang="bg-BG" sz="2400" b="1" i="0" dirty="0">
                <a:effectLst/>
                <a:latin typeface="Kufam"/>
              </a:rPr>
              <a:t> – </a:t>
            </a:r>
            <a:endParaRPr lang="en-GB" sz="2400" b="1" i="0" dirty="0">
              <a:effectLst/>
              <a:latin typeface="Kufam"/>
            </a:endParaRPr>
          </a:p>
          <a:p>
            <a:r>
              <a:rPr lang="bg-BG" sz="2400" b="1" i="0" dirty="0">
                <a:effectLst/>
                <a:latin typeface="Kufam"/>
              </a:rPr>
              <a:t>10 пъти по-добър </a:t>
            </a:r>
          </a:p>
          <a:p>
            <a:r>
              <a:rPr lang="bg-BG" sz="2400" b="1" i="0" dirty="0">
                <a:effectLst/>
                <a:latin typeface="Kufam"/>
              </a:rPr>
              <a:t>йонен поток при този метод.</a:t>
            </a: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54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5962875"/>
            <a:ext cx="1404203" cy="9568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875"/>
            <a:ext cx="1069145" cy="89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FAA257-007E-468C-A458-94AFF9AC1586}"/>
              </a:ext>
            </a:extLst>
          </p:cNvPr>
          <p:cNvSpPr txBox="1"/>
          <p:nvPr/>
        </p:nvSpPr>
        <p:spPr>
          <a:xfrm>
            <a:off x="730237" y="1980313"/>
            <a:ext cx="4896840" cy="372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bg-BG" sz="2000" b="1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От два до три пъти по-плътна плазма около подложката</a:t>
            </a:r>
            <a:r>
              <a:rPr lang="en-GB" sz="2400" dirty="0"/>
              <a:t>;</a:t>
            </a:r>
          </a:p>
          <a:p>
            <a:pPr algn="just"/>
            <a:endParaRPr lang="bg-BG" sz="2400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Подобрява се адхезията на покритията</a:t>
            </a:r>
            <a:r>
              <a:rPr lang="en-GB" sz="2400" dirty="0"/>
              <a:t>;</a:t>
            </a:r>
          </a:p>
          <a:p>
            <a:pPr algn="just"/>
            <a:r>
              <a:rPr lang="bg-BG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bg-BG" sz="2400" dirty="0"/>
              <a:t>По-добра ефективност на процеса</a:t>
            </a:r>
            <a:r>
              <a:rPr lang="en-GB" sz="2400" dirty="0"/>
              <a:t> </a:t>
            </a:r>
            <a:r>
              <a:rPr lang="bg-BG" sz="2400" dirty="0"/>
              <a:t>позволяваща неговото индустриално приложение</a:t>
            </a:r>
            <a:r>
              <a:rPr lang="en-GB" sz="2400" dirty="0"/>
              <a:t>.</a:t>
            </a:r>
            <a:endParaRPr lang="en-GB" sz="24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E45536E-45BE-4661-AC33-AB74A5A04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83" y="1980312"/>
            <a:ext cx="5048250" cy="37240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12ACF8-62F5-4C26-BF69-D3D05C136F29}"/>
              </a:ext>
            </a:extLst>
          </p:cNvPr>
          <p:cNvSpPr txBox="1"/>
          <p:nvPr/>
        </p:nvSpPr>
        <p:spPr>
          <a:xfrm>
            <a:off x="494235" y="1410734"/>
            <a:ext cx="1129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РАЗБАЛАНСИРАНО МАГЕНТРОННО РАЗПРАШВАНЕ В ЗАТВОРЕНО МАГНИТНО ПОЛЕ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6233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063175"/>
            <a:ext cx="1404203" cy="8564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3175"/>
            <a:ext cx="1069145" cy="79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928FB4-B934-42A8-A290-655BF1A639BD}"/>
              </a:ext>
            </a:extLst>
          </p:cNvPr>
          <p:cNvSpPr txBox="1"/>
          <p:nvPr/>
        </p:nvSpPr>
        <p:spPr>
          <a:xfrm>
            <a:off x="166246" y="1414453"/>
            <a:ext cx="6737499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b="1" dirty="0"/>
              <a:t>                            </a:t>
            </a:r>
            <a:r>
              <a:rPr lang="bg-BG" sz="2400" b="1" dirty="0"/>
              <a:t>ОБОРУДВАНЕ УДП</a:t>
            </a:r>
            <a:r>
              <a:rPr lang="en-GB" sz="2400" b="1" dirty="0"/>
              <a:t>850</a:t>
            </a:r>
            <a:endParaRPr lang="bg-BG" sz="2400" b="1" dirty="0"/>
          </a:p>
          <a:p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bg-BG" sz="2400" dirty="0"/>
              <a:t>Размер на вакуумната камера – 700</a:t>
            </a:r>
            <a:r>
              <a:rPr lang="en-GB" sz="2400" dirty="0"/>
              <a:t>x1000</a:t>
            </a:r>
            <a:r>
              <a:rPr lang="bg-BG" sz="2400" dirty="0"/>
              <a:t> </a:t>
            </a:r>
            <a:r>
              <a:rPr lang="en-GB" sz="2400" dirty="0"/>
              <a:t>mm;</a:t>
            </a:r>
            <a:endParaRPr lang="bg-BG" sz="2400" dirty="0"/>
          </a:p>
          <a:p>
            <a:pPr marL="285750" indent="-285750">
              <a:buFontTx/>
              <a:buChar char="-"/>
            </a:pPr>
            <a:r>
              <a:rPr lang="bg-BG" sz="2400" dirty="0"/>
              <a:t>Четири магнетрона;</a:t>
            </a:r>
          </a:p>
          <a:p>
            <a:pPr marL="285750" indent="-285750">
              <a:buFontTx/>
              <a:buChar char="-"/>
            </a:pPr>
            <a:r>
              <a:rPr lang="bg-BG" sz="2400" dirty="0"/>
              <a:t>Таргети с размери 725</a:t>
            </a:r>
            <a:r>
              <a:rPr lang="en-GB" sz="2400" dirty="0"/>
              <a:t>x175 mm;</a:t>
            </a:r>
            <a:endParaRPr lang="bg-BG" sz="2400" dirty="0"/>
          </a:p>
          <a:p>
            <a:pPr marL="285750" indent="-285750">
              <a:buFontTx/>
              <a:buChar char="-"/>
            </a:pPr>
            <a:r>
              <a:rPr lang="bg-BG" sz="2400" dirty="0"/>
              <a:t>Управление на газове с </a:t>
            </a:r>
            <a:r>
              <a:rPr lang="en-GB" sz="2400" dirty="0"/>
              <a:t>MFC </a:t>
            </a:r>
            <a:r>
              <a:rPr lang="bg-BG" sz="2400" dirty="0"/>
              <a:t>и </a:t>
            </a:r>
            <a:r>
              <a:rPr lang="en-GB" sz="2400" dirty="0"/>
              <a:t>OEM;</a:t>
            </a:r>
          </a:p>
          <a:p>
            <a:pPr marL="285750" indent="-285750">
              <a:buFontTx/>
              <a:buChar char="-"/>
            </a:pPr>
            <a:r>
              <a:rPr lang="bg-BG" sz="2400" dirty="0"/>
              <a:t>Въглероден нагревател за температури до </a:t>
            </a:r>
            <a:endParaRPr lang="en-GB" sz="2400" dirty="0"/>
          </a:p>
          <a:p>
            <a:r>
              <a:rPr lang="en-GB" sz="2400" dirty="0"/>
              <a:t>     </a:t>
            </a:r>
            <a:r>
              <a:rPr lang="bg-BG" sz="2400" dirty="0"/>
              <a:t>500</a:t>
            </a:r>
            <a:r>
              <a:rPr lang="en-GB" sz="2400" dirty="0"/>
              <a:t> </a:t>
            </a:r>
            <a:r>
              <a:rPr lang="en-GB" sz="2400" baseline="30000" dirty="0"/>
              <a:t>0</a:t>
            </a:r>
            <a:r>
              <a:rPr lang="en-GB" sz="2400" dirty="0"/>
              <a:t>C ;</a:t>
            </a:r>
          </a:p>
          <a:p>
            <a:pPr marL="285750" indent="-285750">
              <a:buFontTx/>
              <a:buChar char="-"/>
            </a:pPr>
            <a:r>
              <a:rPr lang="bg-BG" sz="2400" dirty="0"/>
              <a:t>Постояннотоково и средночестотно импулсно захранване с честоти до 350 </a:t>
            </a:r>
            <a:r>
              <a:rPr lang="en-GB" sz="2400" dirty="0" err="1"/>
              <a:t>KHz</a:t>
            </a:r>
            <a:r>
              <a:rPr lang="en-GB" sz="2400" dirty="0"/>
              <a:t>;</a:t>
            </a:r>
            <a:endParaRPr lang="bg-BG" sz="2400" dirty="0"/>
          </a:p>
          <a:p>
            <a:pPr marL="285750" indent="-285750">
              <a:buFontTx/>
              <a:buChar char="-"/>
            </a:pPr>
            <a:r>
              <a:rPr lang="bg-BG" sz="2400" dirty="0"/>
              <a:t>Базисно напрежение до -1000 </a:t>
            </a:r>
            <a:r>
              <a:rPr lang="en-GB" sz="2400" dirty="0"/>
              <a:t>V</a:t>
            </a:r>
            <a:r>
              <a:rPr lang="bg-BG" sz="2400" dirty="0"/>
              <a:t>,  подавано на подложките за почистване с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bg-BG" sz="2400" dirty="0"/>
              <a:t>йонни</a:t>
            </a:r>
            <a:r>
              <a:rPr lang="en-GB" sz="2400" dirty="0"/>
              <a:t>.</a:t>
            </a:r>
            <a:endParaRPr lang="en-GB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3A7DAC-4A06-4647-A97B-0B085F5DE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57" y="1414453"/>
            <a:ext cx="4965897" cy="45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3607A-2CA1-475E-B656-47965A631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4FE72-FB32-4DBC-B9A0-9008CC61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9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133514"/>
            <a:ext cx="1404203" cy="7861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514"/>
            <a:ext cx="1069145" cy="724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5043E6-C9C5-458F-B8A8-B346161859F5}"/>
              </a:ext>
            </a:extLst>
          </p:cNvPr>
          <p:cNvSpPr txBox="1"/>
          <p:nvPr/>
        </p:nvSpPr>
        <p:spPr>
          <a:xfrm>
            <a:off x="1552057" y="746139"/>
            <a:ext cx="8752828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Материали които се изследват</a:t>
            </a:r>
            <a:endParaRPr lang="en-GB" sz="2400" b="1" dirty="0"/>
          </a:p>
          <a:p>
            <a:pPr algn="ctr"/>
            <a:r>
              <a:rPr lang="bg-BG" sz="2400" b="1" dirty="0"/>
              <a:t> </a:t>
            </a:r>
          </a:p>
          <a:p>
            <a:pPr algn="just"/>
            <a:r>
              <a:rPr lang="bg-BG" sz="2400" dirty="0"/>
              <a:t>-    Таргети от  </a:t>
            </a:r>
            <a:r>
              <a:rPr lang="en-GB" sz="2400" dirty="0" err="1"/>
              <a:t>Ti</a:t>
            </a:r>
            <a:r>
              <a:rPr lang="en-GB" sz="2400" dirty="0"/>
              <a:t>, Cr </a:t>
            </a:r>
            <a:r>
              <a:rPr lang="bg-BG" sz="2400" dirty="0"/>
              <a:t>и </a:t>
            </a:r>
            <a:r>
              <a:rPr lang="en-GB" sz="2400" dirty="0"/>
              <a:t>Al</a:t>
            </a:r>
            <a:r>
              <a:rPr lang="bg-BG" sz="2400" dirty="0"/>
              <a:t> с чистота 99.999</a:t>
            </a:r>
            <a:r>
              <a:rPr lang="en-GB" sz="2400" dirty="0"/>
              <a:t>%;</a:t>
            </a:r>
            <a:endParaRPr lang="bg-BG" sz="2400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Работни газове Аргон и Азот  за получаване на нитриди</a:t>
            </a:r>
            <a:r>
              <a:rPr lang="en-GB" sz="2400" dirty="0"/>
              <a:t>;</a:t>
            </a:r>
            <a:endParaRPr lang="bg-BG" sz="2400" dirty="0"/>
          </a:p>
          <a:p>
            <a:pPr algn="just"/>
            <a:endParaRPr lang="bg-BG" sz="2400" dirty="0"/>
          </a:p>
          <a:p>
            <a:pPr algn="ctr"/>
            <a:r>
              <a:rPr lang="bg-BG" sz="2400" b="1" dirty="0"/>
              <a:t>                   Подложки върху които се нанасят покритията</a:t>
            </a:r>
            <a:endParaRPr lang="en-GB" sz="2400" b="1" dirty="0"/>
          </a:p>
          <a:p>
            <a:pPr algn="ctr"/>
            <a:endParaRPr lang="en-GB" sz="2400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Подложки от бързорезна стомана за промишлеността</a:t>
            </a:r>
            <a:r>
              <a:rPr lang="en-GB" sz="2400" dirty="0"/>
              <a:t>;</a:t>
            </a:r>
            <a:endParaRPr lang="bg-BG" sz="2400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Неръждаема стомана за медицински приложения</a:t>
            </a:r>
            <a:r>
              <a:rPr lang="en-GB" sz="2400" dirty="0"/>
              <a:t>;</a:t>
            </a:r>
            <a:endParaRPr lang="bg-BG" sz="2400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Стомана </a:t>
            </a:r>
            <a:r>
              <a:rPr lang="en-GB" sz="2400" dirty="0"/>
              <a:t>U10</a:t>
            </a:r>
            <a:r>
              <a:rPr lang="bg-BG" sz="2400" dirty="0"/>
              <a:t> и берилиев бронз за нискотемпературни приложения</a:t>
            </a:r>
            <a:r>
              <a:rPr lang="en-GB" sz="2400" dirty="0"/>
              <a:t>.</a:t>
            </a:r>
            <a:r>
              <a:rPr lang="bg-BG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2B9E5-3174-48E6-99F7-469B76C17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57" y="4955319"/>
            <a:ext cx="2011680" cy="1438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BC9D1-5584-4981-90AC-0FCA3A2C6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49" y="4955319"/>
            <a:ext cx="2134884" cy="1438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652BB-92AC-466D-A676-926362335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29" y="4955319"/>
            <a:ext cx="2588456" cy="14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162987"/>
            <a:ext cx="1404203" cy="7567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949"/>
            <a:ext cx="1069145" cy="630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5043E6-C9C5-458F-B8A8-B346161859F5}"/>
              </a:ext>
            </a:extLst>
          </p:cNvPr>
          <p:cNvSpPr txBox="1"/>
          <p:nvPr/>
        </p:nvSpPr>
        <p:spPr>
          <a:xfrm>
            <a:off x="387767" y="1399116"/>
            <a:ext cx="5762901" cy="4431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Структура на покритията </a:t>
            </a:r>
          </a:p>
          <a:p>
            <a:pPr marL="342900" indent="-342900" algn="just">
              <a:buFontTx/>
              <a:buChar char="-"/>
            </a:pPr>
            <a:r>
              <a:rPr lang="bg-BG" sz="2400" dirty="0"/>
              <a:t>Адхезионни слоеве – предимно двукомпонентни  </a:t>
            </a:r>
            <a:r>
              <a:rPr lang="en-GB" sz="2400" dirty="0" err="1"/>
              <a:t>CrN</a:t>
            </a:r>
            <a:r>
              <a:rPr lang="en-GB" sz="2400" dirty="0"/>
              <a:t> </a:t>
            </a:r>
            <a:r>
              <a:rPr lang="bg-BG" sz="2400" dirty="0"/>
              <a:t>и </a:t>
            </a:r>
            <a:r>
              <a:rPr lang="en-GB" sz="2400" dirty="0" err="1"/>
              <a:t>TiN</a:t>
            </a:r>
            <a:endParaRPr lang="en-GB" sz="2400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Преходни слоеве – дву и трикомпонентни с градиентно изменение на съдържание на азот – </a:t>
            </a:r>
            <a:r>
              <a:rPr lang="en-GB" sz="2400" dirty="0" err="1"/>
              <a:t>CrN</a:t>
            </a:r>
            <a:r>
              <a:rPr lang="en-GB" sz="2400" dirty="0"/>
              <a:t>, </a:t>
            </a:r>
            <a:r>
              <a:rPr lang="en-GB" sz="2400" dirty="0" err="1"/>
              <a:t>TiN</a:t>
            </a:r>
            <a:r>
              <a:rPr lang="en-GB" sz="2400" dirty="0"/>
              <a:t>, </a:t>
            </a:r>
            <a:r>
              <a:rPr lang="en-GB" sz="2400" dirty="0" err="1"/>
              <a:t>CrAlN</a:t>
            </a:r>
            <a:r>
              <a:rPr lang="en-GB" sz="2400" dirty="0"/>
              <a:t>, </a:t>
            </a:r>
            <a:r>
              <a:rPr lang="en-GB" sz="2400" dirty="0" err="1"/>
              <a:t>TiAlN</a:t>
            </a:r>
            <a:r>
              <a:rPr lang="en-GB" sz="2400" dirty="0"/>
              <a:t>;</a:t>
            </a:r>
            <a:endParaRPr lang="bg-BG" sz="2400" dirty="0"/>
          </a:p>
          <a:p>
            <a:pPr marL="342900" indent="-342900" algn="just">
              <a:buFontTx/>
              <a:buChar char="-"/>
            </a:pPr>
            <a:r>
              <a:rPr lang="bg-BG" sz="2400" dirty="0"/>
              <a:t>Основни слоеве – многослойни и многокомпонентни покрития на база </a:t>
            </a:r>
            <a:r>
              <a:rPr lang="en-GB" sz="2400" dirty="0" err="1"/>
              <a:t>CrN</a:t>
            </a:r>
            <a:r>
              <a:rPr lang="en-GB" sz="2400" dirty="0"/>
              <a:t>, </a:t>
            </a:r>
            <a:r>
              <a:rPr lang="en-GB" sz="2400" dirty="0" err="1"/>
              <a:t>TiN</a:t>
            </a:r>
            <a:r>
              <a:rPr lang="en-GB" sz="2400" dirty="0"/>
              <a:t>, </a:t>
            </a:r>
            <a:r>
              <a:rPr lang="en-GB" sz="2400" dirty="0" err="1"/>
              <a:t>AlN</a:t>
            </a:r>
            <a:r>
              <a:rPr lang="en-GB" sz="2400" dirty="0"/>
              <a:t>, </a:t>
            </a:r>
            <a:r>
              <a:rPr lang="en-GB" sz="2400" dirty="0" err="1"/>
              <a:t>TiAlN</a:t>
            </a:r>
            <a:r>
              <a:rPr lang="en-GB" sz="2400" dirty="0"/>
              <a:t>, </a:t>
            </a:r>
            <a:r>
              <a:rPr lang="en-GB" sz="2400" dirty="0" err="1"/>
              <a:t>CrAlN</a:t>
            </a:r>
            <a:r>
              <a:rPr lang="en-GB" sz="2400" dirty="0"/>
              <a:t>, </a:t>
            </a:r>
            <a:r>
              <a:rPr lang="en-GB" sz="2400" dirty="0" err="1"/>
              <a:t>CrTiAlN</a:t>
            </a:r>
            <a:r>
              <a:rPr lang="en-GB" sz="2400" dirty="0"/>
              <a:t> </a:t>
            </a:r>
            <a:r>
              <a:rPr lang="bg-BG" sz="2400" dirty="0"/>
              <a:t>и </a:t>
            </a:r>
            <a:r>
              <a:rPr lang="en-GB" sz="2400" dirty="0" err="1"/>
              <a:t>TiCrAlN</a:t>
            </a:r>
            <a:r>
              <a:rPr lang="en-GB" sz="2400" dirty="0"/>
              <a:t>;</a:t>
            </a:r>
          </a:p>
          <a:p>
            <a:pPr algn="ctr"/>
            <a:endParaRPr lang="en-GB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F9CDA6-4FBD-4C0C-BED9-00D2CE24D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80" y="1731332"/>
            <a:ext cx="5229053" cy="33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2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67E5B-3CDA-4813-A851-CA1CC707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97" y="6189785"/>
            <a:ext cx="1404203" cy="7299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6CD-C905-4A8E-8DC4-8EAA1B3E492A}"/>
              </a:ext>
            </a:extLst>
          </p:cNvPr>
          <p:cNvSpPr/>
          <p:nvPr/>
        </p:nvSpPr>
        <p:spPr>
          <a:xfrm>
            <a:off x="1069145" y="6483963"/>
            <a:ext cx="9718652" cy="40011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РАЗБАЛАНСИРАНО МАГНЕТРОННО РАЗПРАШВАНЕ В ЗАТВОРЕНО МАГНИТНО ПОЛЕ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29CB02-D81F-4355-8D9D-879A20F6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785"/>
            <a:ext cx="1069145" cy="668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27AAD-26A9-4CFB-AA9B-F81E5DBD5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97" y="20106"/>
            <a:ext cx="1404203" cy="1208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9215B-7820-4B52-BE03-2B6A747583D3}"/>
              </a:ext>
            </a:extLst>
          </p:cNvPr>
          <p:cNvSpPr txBox="1"/>
          <p:nvPr/>
        </p:nvSpPr>
        <p:spPr>
          <a:xfrm>
            <a:off x="1209822" y="-12874"/>
            <a:ext cx="957797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ЦЕНТРАЛНА ЛАБОРАТОРИЯ ПО ПРИЛОЖНА ФИЗИКА-ПЛОВДИВ</a:t>
            </a:r>
          </a:p>
          <a:p>
            <a:pPr algn="ctr"/>
            <a:r>
              <a:rPr lang="bg-BG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БЪЛГАРСКА АКАДЕМИЯ НА НАУКИТЕ </a:t>
            </a:r>
            <a:endParaRPr lang="en-US" sz="20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37357-BC0B-4469-A2B9-4D6C312650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4" y="-38759"/>
            <a:ext cx="1404202" cy="126689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1252AD-6A6D-40FB-B74A-5E6B15EFC1CC}"/>
              </a:ext>
            </a:extLst>
          </p:cNvPr>
          <p:cNvSpPr txBox="1"/>
          <p:nvPr/>
        </p:nvSpPr>
        <p:spPr>
          <a:xfrm>
            <a:off x="1438382" y="1432412"/>
            <a:ext cx="9383596" cy="738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ДВУКОМПОНЕНТНИ ПОКРИТИЯ </a:t>
            </a:r>
          </a:p>
          <a:p>
            <a:pPr algn="ctr"/>
            <a:r>
              <a:rPr lang="bg-BG" b="1" dirty="0"/>
              <a:t> </a:t>
            </a:r>
            <a:endParaRPr lang="bg-BG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19F3F83E-A855-4C68-83E7-BC000AEF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02484"/>
              </p:ext>
            </p:extLst>
          </p:nvPr>
        </p:nvGraphicFramePr>
        <p:xfrm>
          <a:off x="1483186" y="2521047"/>
          <a:ext cx="9383596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899">
                  <a:extLst>
                    <a:ext uri="{9D8B030D-6E8A-4147-A177-3AD203B41FA5}">
                      <a16:colId xmlns:a16="http://schemas.microsoft.com/office/drawing/2014/main" val="635387549"/>
                    </a:ext>
                  </a:extLst>
                </a:gridCol>
                <a:gridCol w="2345899">
                  <a:extLst>
                    <a:ext uri="{9D8B030D-6E8A-4147-A177-3AD203B41FA5}">
                      <a16:colId xmlns:a16="http://schemas.microsoft.com/office/drawing/2014/main" val="1758138918"/>
                    </a:ext>
                  </a:extLst>
                </a:gridCol>
                <a:gridCol w="2345899">
                  <a:extLst>
                    <a:ext uri="{9D8B030D-6E8A-4147-A177-3AD203B41FA5}">
                      <a16:colId xmlns:a16="http://schemas.microsoft.com/office/drawing/2014/main" val="2073602045"/>
                    </a:ext>
                  </a:extLst>
                </a:gridCol>
                <a:gridCol w="2345899">
                  <a:extLst>
                    <a:ext uri="{9D8B030D-6E8A-4147-A177-3AD203B41FA5}">
                      <a16:colId xmlns:a16="http://schemas.microsoft.com/office/drawing/2014/main" val="60097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ПОКРИТИЕ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Ti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TiN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Cr/</a:t>
                      </a:r>
                      <a:r>
                        <a:rPr lang="en-GB" dirty="0" err="1"/>
                        <a:t>CrN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Al/</a:t>
                      </a:r>
                      <a:r>
                        <a:rPr lang="en-GB" dirty="0" err="1"/>
                        <a:t>AlN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7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ТАРГЕТИ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Два таргета 8</a:t>
                      </a:r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Един таргет 6 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Един таргет  4 и 8 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09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Поток </a:t>
                      </a:r>
                      <a:r>
                        <a:rPr lang="en-GB" dirty="0" err="1"/>
                        <a:t>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25</a:t>
                      </a:r>
                      <a:r>
                        <a:rPr lang="en-GB" dirty="0"/>
                        <a:t>, 27 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25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20821"/>
                  </a:ext>
                </a:extLst>
              </a:tr>
              <a:tr h="359763">
                <a:tc>
                  <a:txBody>
                    <a:bodyPr/>
                    <a:lstStyle/>
                    <a:p>
                      <a:r>
                        <a:rPr lang="bg-BG" dirty="0"/>
                        <a:t>Поток </a:t>
                      </a:r>
                      <a:r>
                        <a:rPr lang="en-GB" dirty="0"/>
                        <a:t>N</a:t>
                      </a:r>
                      <a:r>
                        <a:rPr lang="en-GB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 </a:t>
                      </a:r>
                      <a:r>
                        <a:rPr lang="en-GB" dirty="0" err="1"/>
                        <a:t>sccm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bg-BG" dirty="0"/>
                        <a:t>с </a:t>
                      </a:r>
                      <a:r>
                        <a:rPr lang="en-GB" dirty="0"/>
                        <a:t>OEM </a:t>
                      </a:r>
                      <a:r>
                        <a:rPr lang="bg-BG" dirty="0"/>
                        <a:t>и </a:t>
                      </a:r>
                      <a:r>
                        <a:rPr lang="en-GB" dirty="0"/>
                        <a:t>MFC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MFC  16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  <a:p>
                      <a:r>
                        <a:rPr lang="en-GB" dirty="0"/>
                        <a:t>OEM – 70 </a:t>
                      </a:r>
                      <a:r>
                        <a:rPr lang="bg-BG" dirty="0"/>
                        <a:t>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MFC  5-9 </a:t>
                      </a:r>
                      <a:r>
                        <a:rPr lang="en-GB" dirty="0" err="1"/>
                        <a:t>sccm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03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НАЛЯГАНЕ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1.5 10</a:t>
                      </a:r>
                      <a:r>
                        <a:rPr lang="en-GB" baseline="30000" dirty="0"/>
                        <a:t>-3</a:t>
                      </a:r>
                      <a:r>
                        <a:rPr lang="en-GB" dirty="0"/>
                        <a:t> Torr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1.6-1.7 10</a:t>
                      </a:r>
                      <a:r>
                        <a:rPr lang="bg-BG" baseline="30000" dirty="0"/>
                        <a:t>-3</a:t>
                      </a:r>
                      <a:r>
                        <a:rPr lang="bg-BG" dirty="0"/>
                        <a:t> </a:t>
                      </a:r>
                      <a:r>
                        <a:rPr lang="en-GB" dirty="0"/>
                        <a:t>Torr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 – 1.9 </a:t>
                      </a:r>
                      <a:r>
                        <a:rPr lang="bg-BG" dirty="0"/>
                        <a:t> 10</a:t>
                      </a:r>
                      <a:r>
                        <a:rPr lang="bg-BG" baseline="30000" dirty="0"/>
                        <a:t>-3</a:t>
                      </a:r>
                      <a:r>
                        <a:rPr lang="en-GB" dirty="0"/>
                        <a:t>Torr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40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НАНОТВЪРДОСТ</a:t>
                      </a:r>
                    </a:p>
                    <a:p>
                      <a:r>
                        <a:rPr lang="bg-BG" dirty="0"/>
                        <a:t>АДХЕЗИЯ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20- 30 </a:t>
                      </a:r>
                      <a:r>
                        <a:rPr lang="en-GB" dirty="0" err="1"/>
                        <a:t>GPa</a:t>
                      </a:r>
                      <a:endParaRPr lang="en-GB" dirty="0"/>
                    </a:p>
                    <a:p>
                      <a:r>
                        <a:rPr lang="bg-BG" dirty="0"/>
                        <a:t>Добра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 </a:t>
                      </a:r>
                      <a:r>
                        <a:rPr lang="en-GB" dirty="0" err="1"/>
                        <a:t>GPa</a:t>
                      </a:r>
                      <a:endParaRPr lang="en-GB" dirty="0"/>
                    </a:p>
                    <a:p>
                      <a:r>
                        <a:rPr lang="bg-BG" dirty="0"/>
                        <a:t>Много добра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2- 20 </a:t>
                      </a:r>
                      <a:r>
                        <a:rPr lang="en-GB" dirty="0" err="1"/>
                        <a:t>GPa</a:t>
                      </a:r>
                      <a:endParaRPr lang="en-GB" dirty="0"/>
                    </a:p>
                    <a:p>
                      <a:r>
                        <a:rPr lang="bg-BG" dirty="0"/>
                        <a:t>Добра адхезия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4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46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Chitanov" id="{DE94BDE2-5399-4D74-98B1-FE7AFF6B95B0}" vid="{7CBFE505-931B-415A-9695-1CF7CD8CE7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828</Words>
  <Application>Microsoft Office PowerPoint</Application>
  <PresentationFormat>Widescreen</PresentationFormat>
  <Paragraphs>174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Kufam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</cp:revision>
  <dcterms:created xsi:type="dcterms:W3CDTF">2021-05-27T11:43:45Z</dcterms:created>
  <dcterms:modified xsi:type="dcterms:W3CDTF">2021-07-15T12:04:37Z</dcterms:modified>
</cp:coreProperties>
</file>